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1" r:id="rId3"/>
    <p:sldId id="263" r:id="rId4"/>
    <p:sldId id="265" r:id="rId5"/>
    <p:sldId id="262" r:id="rId6"/>
    <p:sldId id="269" r:id="rId7"/>
    <p:sldId id="270" r:id="rId8"/>
    <p:sldId id="277" r:id="rId9"/>
    <p:sldId id="279" r:id="rId10"/>
  </p:sldIdLst>
  <p:sldSz cx="12192000" cy="6858000"/>
  <p:notesSz cx="6858000" cy="9144000"/>
  <p:defaultTextStyle>
    <a:defPPr rtl="0"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3707" autoAdjust="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363D635-2378-4D50-90FB-C250DED80A32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2021/12/31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C4B79F2-7C6A-497B-9A4A-8ACE18746CB2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6342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E70E86DD-15E7-483C-8127-97C7DC28D095}" type="datetime1">
              <a:rPr lang="zh-CN" altLang="en-US" smtClean="0"/>
              <a:pPr/>
              <a:t>2021/12/31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262A795-6F94-4A96-B820-B9038480D048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6495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你的教室颜色与此模板中看到的颜色不同吗？没关系！单击“设计”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-&gt;“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变量”（向下箭头）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选择适合你的配色方案！</a:t>
            </a:r>
          </a:p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随意更改任何“你将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和“我将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的陈述，以确保它们符合你的课堂程序和规则！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546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2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574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3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840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4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129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5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818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6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779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7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6266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8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867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你的教室颜色与此模板中看到的颜色不同吗？没关系！单击“设计”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-&gt;“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变量”（向下箭头）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选择适合你的配色方案！</a:t>
            </a:r>
          </a:p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随意更改任何“你将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和“我将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的陈述，以确保它们符合你的课堂程序和规则！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9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765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rtlCol="0"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zh-CN" altLang="en-US" noProof="0"/>
              <a:t>单击此处编辑母版副标题样式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C643B07F-1D4C-4540-999E-86D36202C0C6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  <p:cxnSp>
        <p:nvCxnSpPr>
          <p:cNvPr id="8" name="直接连接符​​ 7"/>
          <p:cNvCxnSpPr>
            <a:cxnSpLocks/>
          </p:cNvCxnSpPr>
          <p:nvPr/>
        </p:nvCxnSpPr>
        <p:spPr>
          <a:xfrm>
            <a:off x="4213781" y="3733800"/>
            <a:ext cx="371416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6785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8439094-95A5-4980-A2A3-89FA2435876B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7245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322F546-3B99-456D-B1CF-27BD2F7FE5D2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2219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E4D37FF0-D500-4819-9052-AC9C333A8832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28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rtlCol="0" anchor="b">
            <a:noAutofit/>
          </a:bodyPr>
          <a:lstStyle>
            <a:lvl1pPr algn="ctr">
              <a:lnSpc>
                <a:spcPct val="85000"/>
              </a:lnSpc>
              <a:defRPr sz="7200" b="0" cap="all" baseline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D3CB5DD-18D0-4B93-A228-C4DB80A9C862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076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9669D3E-3884-46AC-96BE-0EB89ED52750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452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22F1139-3645-4824-BD53-F607326A61B9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8006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D208615-CB44-40D5-A0AD-BC9B36114A55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5270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4854EB7C-80E3-4267-B53F-C264AD7BECE0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020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标题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 rtlCol="0"/>
          <a:lstStyle>
            <a:lvl1pPr>
              <a:defRPr sz="3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24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DD0F495-F050-49AC-8028-2B6604CE35DE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524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rtlCol="0" anchor="t">
            <a:normAutofit/>
          </a:bodyPr>
          <a:lstStyle>
            <a:lvl1pPr marL="0" indent="0">
              <a:buNone/>
              <a:defRPr sz="2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E4CCE92-93A9-45CB-93EB-0D8BC89697E4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5071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altLang="en-US" noProof="0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 dirty="0"/>
              <a:t>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09E1F69-A97B-455B-BA72-3104C5C7CE22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7619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81F489-B701-4C74-9747-27C8656A89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783" y="882376"/>
            <a:ext cx="11105965" cy="2926080"/>
          </a:xfrm>
        </p:spPr>
        <p:txBody>
          <a:bodyPr rtlCol="0">
            <a:normAutofit/>
          </a:bodyPr>
          <a:lstStyle/>
          <a:p>
            <a:pPr rtl="0"/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38. </a:t>
            </a:r>
            <a:r>
              <a:rPr lang="zh-CN" altLang="en-US" u="sng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语言学习与文化习得</a:t>
            </a:r>
          </a:p>
        </p:txBody>
      </p:sp>
    </p:spTree>
    <p:extLst>
      <p:ext uri="{BB962C8B-B14F-4D97-AF65-F5344CB8AC3E}">
        <p14:creationId xmlns:p14="http://schemas.microsoft.com/office/powerpoint/2010/main" val="616906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目录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31F44B22-324B-4DE8-B32C-8531218490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7689481"/>
              </p:ext>
            </p:extLst>
          </p:nvPr>
        </p:nvGraphicFramePr>
        <p:xfrm>
          <a:off x="1159668" y="1601227"/>
          <a:ext cx="6968332" cy="44358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68332">
                  <a:extLst>
                    <a:ext uri="{9D8B030D-6E8A-4147-A177-3AD203B41FA5}">
                      <a16:colId xmlns:a16="http://schemas.microsoft.com/office/drawing/2014/main" val="743422230"/>
                    </a:ext>
                  </a:extLst>
                </a:gridCol>
              </a:tblGrid>
              <a:tr h="472727">
                <a:tc>
                  <a:txBody>
                    <a:bodyPr/>
                    <a:lstStyle/>
                    <a:p>
                      <a:pPr rtl="0"/>
                      <a:r>
                        <a:rPr lang="zh-CN" altLang="en-US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本节课，将学习</a:t>
                      </a:r>
                      <a:r>
                        <a:rPr lang="en-US" altLang="zh-CN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…</a:t>
                      </a:r>
                      <a:endParaRPr lang="zh-cn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6822786"/>
                  </a:ext>
                </a:extLst>
              </a:tr>
              <a:tr h="39631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38.1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故事缘起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38.2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故事引发的思考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38.3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语言与文化的关系是怎样的？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38.4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语言使用与文化背景因素是如何关联的呢？</a:t>
                      </a:r>
                      <a:endParaRPr lang="en-US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38.5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结语</a:t>
                      </a:r>
                      <a:endParaRPr 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739329"/>
                  </a:ext>
                </a:extLst>
              </a:tr>
            </a:tbl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414F3856-63D4-4D22-A5D6-AD42B3EB7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280" y="465807"/>
            <a:ext cx="914479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04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32.1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故事缘起</a:t>
            </a:r>
          </a:p>
        </p:txBody>
      </p:sp>
      <p:pic>
        <p:nvPicPr>
          <p:cNvPr id="5" name="图形 4" descr="会议">
            <a:extLst>
              <a:ext uri="{FF2B5EF4-FFF2-40B4-BE49-F238E27FC236}">
                <a16:creationId xmlns:a16="http://schemas.microsoft.com/office/drawing/2014/main" id="{BC7F4CA9-C0CE-4E72-97F6-F2A2156DD6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06344" y="465847"/>
            <a:ext cx="914400" cy="914400"/>
          </a:xfrm>
          <a:prstGeom prst="rect">
            <a:avLst/>
          </a:prstGeom>
        </p:spPr>
      </p:pic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F2B233F-D299-4AD6-B86D-B7A7A09F8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6766" y="1708721"/>
            <a:ext cx="10058400" cy="5011906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一次，一位中国教授与一位西方留学生在交谈中提到了“望子成龙”一词。教授对留学生说：“你父母大老远把你送到中国学习汉语是‘望子成龙’啊！” 话音刚落，不料这位留学生竟瞪大眼睛反问教授：“你说什么？为什么是望子成‘龙’而不是望子成‘狗’啊？”（引自人教课标版高中选修课文</a:t>
            </a:r>
            <a:r>
              <a:rPr lang="en-US" altLang="zh-CN" sz="2000" dirty="0"/>
              <a:t>《</a:t>
            </a:r>
            <a:r>
              <a:rPr lang="zh-CN" altLang="en-US" sz="2000" dirty="0"/>
              <a:t>入乡问俗</a:t>
            </a:r>
            <a:r>
              <a:rPr lang="en-US" altLang="zh-CN" sz="2000" dirty="0"/>
              <a:t>——</a:t>
            </a:r>
            <a:r>
              <a:rPr lang="zh-CN" altLang="en-US" sz="2000" dirty="0"/>
              <a:t>语言和文化</a:t>
            </a:r>
            <a:r>
              <a:rPr lang="en-US" altLang="zh-CN" sz="2000" dirty="0"/>
              <a:t>》</a:t>
            </a:r>
            <a:r>
              <a:rPr lang="zh-CN" altLang="en-US" sz="2000" dirty="0"/>
              <a:t>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40436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32.2</a:t>
            </a:r>
            <a:r>
              <a:rPr lang="zh-CN" altLang="en-US" dirty="0"/>
              <a:t> 故事引发的思考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89F0EB5-A495-4A5D-A30A-1E2A3A467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10195560" cy="4038600"/>
          </a:xfrm>
        </p:spPr>
        <p:txBody>
          <a:bodyPr/>
          <a:lstStyle/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语言与文化的关系是怎样的呢？</a:t>
            </a:r>
            <a:endParaRPr lang="en-US" altLang="zh-CN" sz="2800" dirty="0"/>
          </a:p>
          <a:p>
            <a:pPr marL="502920" indent="-457200" algn="just">
              <a:buFont typeface="+mj-lt"/>
              <a:buAutoNum type="arabicParenR"/>
            </a:pP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从语言学习与文化习得的关系上来看，语言使用与文化背景因素是如何关联的呢？</a:t>
            </a:r>
            <a:endParaRPr lang="en-GB" dirty="0"/>
          </a:p>
        </p:txBody>
      </p:sp>
      <p:sp>
        <p:nvSpPr>
          <p:cNvPr id="3" name="思想气泡: 云 2">
            <a:extLst>
              <a:ext uri="{FF2B5EF4-FFF2-40B4-BE49-F238E27FC236}">
                <a16:creationId xmlns:a16="http://schemas.microsoft.com/office/drawing/2014/main" id="{872B630A-6F79-4108-91D2-8B7D1634EA1A}"/>
              </a:ext>
            </a:extLst>
          </p:cNvPr>
          <p:cNvSpPr/>
          <p:nvPr/>
        </p:nvSpPr>
        <p:spPr>
          <a:xfrm>
            <a:off x="6797040" y="518160"/>
            <a:ext cx="812800" cy="670560"/>
          </a:xfrm>
          <a:prstGeom prst="cloudCallou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1586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32.3 </a:t>
            </a:r>
            <a:r>
              <a:rPr lang="zh-CN" altLang="en-US" dirty="0"/>
              <a:t>语言与文化的关系是怎样的？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7886" y="501893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1640354"/>
            <a:ext cx="10688320" cy="4715753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语言与文化有着十分密切的关系。帕尔默</a:t>
            </a:r>
            <a:r>
              <a:rPr lang="en-US" altLang="zh-CN" sz="2400" dirty="0"/>
              <a:t>(1996)</a:t>
            </a:r>
            <a:r>
              <a:rPr lang="zh-CN" altLang="en-US" sz="2400" dirty="0"/>
              <a:t> 曾在</a:t>
            </a:r>
            <a:r>
              <a:rPr lang="en-US" altLang="zh-CN" sz="2400" dirty="0"/>
              <a:t>《</a:t>
            </a:r>
            <a:r>
              <a:rPr lang="zh-CN" altLang="en-US" sz="2400" dirty="0"/>
              <a:t>现代语言学导论</a:t>
            </a:r>
            <a:r>
              <a:rPr lang="en-US" altLang="zh-CN" sz="2400" dirty="0"/>
              <a:t>》</a:t>
            </a:r>
            <a:r>
              <a:rPr lang="zh-CN" altLang="en-US" sz="2400" dirty="0"/>
              <a:t>一书中提到“语言的历史和文化的历史是相辅而行的，他们可以互相协助和启发。”</a:t>
            </a:r>
            <a:endParaRPr lang="en-US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en-GB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代礼胜（</a:t>
            </a:r>
            <a:r>
              <a:rPr lang="en-US" altLang="zh-CN" sz="2400" dirty="0"/>
              <a:t>2009</a:t>
            </a:r>
            <a:r>
              <a:rPr lang="zh-CN" altLang="en-US" sz="2400" dirty="0"/>
              <a:t>）指出：“语言与文化相互影响、相互制约。它们之间的这种双向关系可以从语言与思维的关系，语言作为文化的传播工具这两个方面来加以认识。”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22258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zh-CN" dirty="0"/>
              <a:t>32.4</a:t>
            </a:r>
            <a:r>
              <a:rPr lang="zh-CN" altLang="en-US" dirty="0"/>
              <a:t> 国内有关汉语火星文的研究现状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72286" y="465847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680" y="1416293"/>
            <a:ext cx="10708640" cy="5075947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杨寅庆（</a:t>
            </a:r>
            <a:r>
              <a:rPr lang="en-US" altLang="zh-CN" sz="2400" dirty="0"/>
              <a:t>2006</a:t>
            </a:r>
            <a:r>
              <a:rPr lang="zh-CN" altLang="en-US" sz="2400" dirty="0"/>
              <a:t>）介绍了火星文的分类，将其分为七类：象形符号、自由谐音、方言引入、注音符号、自由缩略、失意体前驱、流行语引入，并着重强调了火星文的鲜活性这一特点。</a:t>
            </a:r>
            <a:endParaRPr lang="en-GB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en-GB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陈佳旋（</a:t>
            </a:r>
            <a:r>
              <a:rPr lang="en-US" altLang="zh-CN" sz="2400" dirty="0"/>
              <a:t>2008</a:t>
            </a:r>
            <a:r>
              <a:rPr lang="zh-CN" altLang="en-US" sz="2400" dirty="0"/>
              <a:t>）认为火星文的主要语言特征是符号的视觉化，其主要语用功能是显示语言的时尚性，而最大的问题就在于导致网络交际的“反网络性”。</a:t>
            </a:r>
            <a:endParaRPr lang="en-GB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en-GB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董长弟（</a:t>
            </a:r>
            <a:r>
              <a:rPr lang="en-US" altLang="zh-CN" sz="2400" dirty="0"/>
              <a:t>2008</a:t>
            </a:r>
            <a:r>
              <a:rPr lang="zh-CN" altLang="en-US" sz="2400" dirty="0"/>
              <a:t>）从社会文化的角度论述了火星文的特点，并指出火星文是青少年亚文化的一种特殊变体，是一种特殊符号体系。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087589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680" y="573341"/>
            <a:ext cx="9875520" cy="1356360"/>
          </a:xfrm>
        </p:spPr>
        <p:txBody>
          <a:bodyPr rtlCol="0">
            <a:normAutofit fontScale="90000"/>
          </a:bodyPr>
          <a:lstStyle/>
          <a:p>
            <a:pPr rtl="0"/>
            <a:r>
              <a:rPr lang="en-US" altLang="zh-CN" dirty="0"/>
              <a:t>32.4 </a:t>
            </a:r>
            <a:r>
              <a:rPr lang="zh-CN" altLang="en-US" dirty="0"/>
              <a:t>语言使用与文化背景因素是如何关联的呢？</a:t>
            </a:r>
            <a:br>
              <a:rPr lang="zh-CN" altLang="en-US" dirty="0"/>
            </a:b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52417" y="675221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680" y="1691501"/>
            <a:ext cx="10637520" cy="5075947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格拉斯通（</a:t>
            </a:r>
            <a:r>
              <a:rPr lang="en-US" altLang="zh-CN" sz="2400" dirty="0"/>
              <a:t>1972</a:t>
            </a:r>
            <a:r>
              <a:rPr lang="zh-CN" altLang="en-US" sz="2400" dirty="0"/>
              <a:t>）在其著作</a:t>
            </a:r>
            <a:r>
              <a:rPr lang="en-US" altLang="zh-CN" sz="2400" dirty="0"/>
              <a:t>《</a:t>
            </a:r>
            <a:r>
              <a:rPr lang="zh-CN" altLang="en-US" sz="2400" dirty="0"/>
              <a:t>语言与文化</a:t>
            </a:r>
            <a:r>
              <a:rPr lang="en-US" altLang="zh-CN" sz="2400" dirty="0"/>
              <a:t>》</a:t>
            </a:r>
            <a:r>
              <a:rPr lang="zh-CN" altLang="en-US" sz="2400" dirty="0"/>
              <a:t>中也曾指出过：“语言和文化紧密地交织在一起。语言既是整个文化的产物或结果，又是形成并沟通文化其他成分的媒介。”我们从小学会的语言不仅为我们提供了交际的体系，更为重要的是，它制约着我们交际的类型和方式。</a:t>
            </a:r>
            <a:endParaRPr lang="en-US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en-GB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由此可见，不同的语言因其文化背景的不同，在使用上自然也存在着很大的差异。语言使用受到文化背景的制约，例如由于中西方对于狗和龙的文化认知不同，因此出现了“望子成龙”被说成“望子成狗”的笑话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125288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720" y="244867"/>
            <a:ext cx="10434320" cy="1356360"/>
          </a:xfrm>
        </p:spPr>
        <p:txBody>
          <a:bodyPr rtlCol="0"/>
          <a:lstStyle/>
          <a:p>
            <a:pPr rtl="0"/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38.5</a:t>
            </a:r>
            <a:r>
              <a:rPr lang="zh-CN" altLang="en-US" dirty="0"/>
              <a:t>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结语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8A2965-2BE7-41AC-8102-BD7E2E7DA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402080"/>
            <a:ext cx="10546080" cy="5059680"/>
          </a:xfrm>
        </p:spPr>
        <p:txBody>
          <a:bodyPr>
            <a:norm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“望子成‘龙’”被说成“望子成‘狗’”，显示出留学生因为汉文化认知不够而导致的语言偏误，进而显示了中西方文化思维的不同影响着语言的学习和使用。由此可以看出，语言的使用离不开社会文化背景；语言与文化有着密切的关系，二者相互影响、相互制约；在语言学习中，不能摒弃文化习得，应该将二者有机结合起来，才能达到更好的语言学习效果。</a:t>
            </a:r>
            <a:endParaRPr lang="en-GB" altLang="zh-CN" sz="2400" dirty="0"/>
          </a:p>
        </p:txBody>
      </p:sp>
      <p:pic>
        <p:nvPicPr>
          <p:cNvPr id="4" name="图形 3" descr="铅笔">
            <a:extLst>
              <a:ext uri="{FF2B5EF4-FFF2-40B4-BE49-F238E27FC236}">
                <a16:creationId xmlns:a16="http://schemas.microsoft.com/office/drawing/2014/main" id="{68BF6D2B-AE36-4885-9DC6-FBC1D6AC8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20926" y="439703"/>
            <a:ext cx="767542" cy="76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17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81F489-B701-4C74-9747-27C8656A8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u="sng" dirty="0"/>
              <a:t>感谢观看！</a:t>
            </a:r>
            <a:endParaRPr lang="zh-CN" altLang="en-US" u="sng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832793"/>
      </p:ext>
    </p:extLst>
  </p:cSld>
  <p:clrMapOvr>
    <a:masterClrMapping/>
  </p:clrMapOvr>
</p:sld>
</file>

<file path=ppt/theme/theme1.xml><?xml version="1.0" encoding="utf-8"?>
<a:theme xmlns:a="http://schemas.openxmlformats.org/drawingml/2006/main" name="基础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450635_TF55885775" id="{6B08EFA3-A778-4242-9E11-C9CB3BFDF5DB}" vid="{354D5E5C-5D89-4BD4-835F-86B3F4DA7A5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办公室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学生行为教师行为</Template>
  <TotalTime>235</TotalTime>
  <Words>784</Words>
  <Application>Microsoft Office PowerPoint</Application>
  <PresentationFormat>宽屏</PresentationFormat>
  <Paragraphs>47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Microsoft YaHei UI</vt:lpstr>
      <vt:lpstr>Corbel</vt:lpstr>
      <vt:lpstr>Wingdings</vt:lpstr>
      <vt:lpstr>基础</vt:lpstr>
      <vt:lpstr>38. 语言学习与文化习得</vt:lpstr>
      <vt:lpstr>目录</vt:lpstr>
      <vt:lpstr>32.1 故事缘起</vt:lpstr>
      <vt:lpstr>32.2 故事引发的思考 </vt:lpstr>
      <vt:lpstr>32.3 语言与文化的关系是怎样的？</vt:lpstr>
      <vt:lpstr>32.4 国内有关汉语火星文的研究现状</vt:lpstr>
      <vt:lpstr>32.4 语言使用与文化背景因素是如何关联的呢？ </vt:lpstr>
      <vt:lpstr>38.5 结语</vt:lpstr>
      <vt:lpstr>感谢观看！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32. 什么是火星文？</dc:title>
  <dc:creator>Xie Sutina</dc:creator>
  <cp:lastModifiedBy>825290278@qq.com</cp:lastModifiedBy>
  <cp:revision>10</cp:revision>
  <dcterms:created xsi:type="dcterms:W3CDTF">2021-12-20T02:23:42Z</dcterms:created>
  <dcterms:modified xsi:type="dcterms:W3CDTF">2021-12-31T09:47:53Z</dcterms:modified>
</cp:coreProperties>
</file>